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59" r:id="rId5"/>
    <p:sldId id="258" r:id="rId6"/>
    <p:sldId id="263" r:id="rId7"/>
    <p:sldId id="264" r:id="rId8"/>
    <p:sldId id="262" r:id="rId9"/>
  </p:sldIdLst>
  <p:sldSz cx="9144000" cy="6858000" type="screen4x3"/>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5" d="100"/>
          <a:sy n="65" d="100"/>
        </p:scale>
        <p:origin x="-129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O"/>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O"/>
          </a:p>
        </p:txBody>
      </p:sp>
      <p:sp>
        <p:nvSpPr>
          <p:cNvPr id="4" name="3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35818589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1554091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O"/>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1261355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1742913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5" name="4 Marcador de pie de página"/>
          <p:cNvSpPr>
            <a:spLocks noGrp="1"/>
          </p:cNvSpPr>
          <p:nvPr>
            <p:ph type="ftr" sz="quarter" idx="11"/>
          </p:nvPr>
        </p:nvSpPr>
        <p:spPr/>
        <p:txBody>
          <a:bodyPr/>
          <a:lstStyle/>
          <a:p>
            <a:endParaRPr lang="es-CO"/>
          </a:p>
        </p:txBody>
      </p:sp>
      <p:sp>
        <p:nvSpPr>
          <p:cNvPr id="6" name="5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3793467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1728100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6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8" name="7 Marcador de pie de página"/>
          <p:cNvSpPr>
            <a:spLocks noGrp="1"/>
          </p:cNvSpPr>
          <p:nvPr>
            <p:ph type="ftr" sz="quarter" idx="11"/>
          </p:nvPr>
        </p:nvSpPr>
        <p:spPr/>
        <p:txBody>
          <a:bodyPr/>
          <a:lstStyle/>
          <a:p>
            <a:endParaRPr lang="es-CO"/>
          </a:p>
        </p:txBody>
      </p:sp>
      <p:sp>
        <p:nvSpPr>
          <p:cNvPr id="9" name="8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1137925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O"/>
          </a:p>
        </p:txBody>
      </p:sp>
      <p:sp>
        <p:nvSpPr>
          <p:cNvPr id="3" name="2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4" name="3 Marcador de pie de página"/>
          <p:cNvSpPr>
            <a:spLocks noGrp="1"/>
          </p:cNvSpPr>
          <p:nvPr>
            <p:ph type="ftr" sz="quarter" idx="11"/>
          </p:nvPr>
        </p:nvSpPr>
        <p:spPr/>
        <p:txBody>
          <a:bodyPr/>
          <a:lstStyle/>
          <a:p>
            <a:endParaRPr lang="es-CO"/>
          </a:p>
        </p:txBody>
      </p:sp>
      <p:sp>
        <p:nvSpPr>
          <p:cNvPr id="5" name="4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3915143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3" name="2 Marcador de pie de página"/>
          <p:cNvSpPr>
            <a:spLocks noGrp="1"/>
          </p:cNvSpPr>
          <p:nvPr>
            <p:ph type="ftr" sz="quarter" idx="11"/>
          </p:nvPr>
        </p:nvSpPr>
        <p:spPr/>
        <p:txBody>
          <a:bodyPr/>
          <a:lstStyle/>
          <a:p>
            <a:endParaRPr lang="es-CO"/>
          </a:p>
        </p:txBody>
      </p:sp>
      <p:sp>
        <p:nvSpPr>
          <p:cNvPr id="4" name="3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2659338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O"/>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2218053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O"/>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2E11D7A-66E9-4C9E-974A-2E26A6079AFC}" type="datetimeFigureOut">
              <a:rPr lang="es-CO" smtClean="0"/>
              <a:t>02/10/2014</a:t>
            </a:fld>
            <a:endParaRPr lang="es-CO"/>
          </a:p>
        </p:txBody>
      </p:sp>
      <p:sp>
        <p:nvSpPr>
          <p:cNvPr id="6" name="5 Marcador de pie de página"/>
          <p:cNvSpPr>
            <a:spLocks noGrp="1"/>
          </p:cNvSpPr>
          <p:nvPr>
            <p:ph type="ftr" sz="quarter" idx="11"/>
          </p:nvPr>
        </p:nvSpPr>
        <p:spPr/>
        <p:txBody>
          <a:bodyPr/>
          <a:lstStyle/>
          <a:p>
            <a:endParaRPr lang="es-CO"/>
          </a:p>
        </p:txBody>
      </p:sp>
      <p:sp>
        <p:nvSpPr>
          <p:cNvPr id="7" name="6 Marcador de número de diapositiva"/>
          <p:cNvSpPr>
            <a:spLocks noGrp="1"/>
          </p:cNvSpPr>
          <p:nvPr>
            <p:ph type="sldNum" sz="quarter" idx="12"/>
          </p:nvPr>
        </p:nvSpPr>
        <p:spPr/>
        <p:txBody>
          <a:bodyPr/>
          <a:lstStyle/>
          <a:p>
            <a:fld id="{099DF13C-D043-490F-A9FC-1B3D3CD24EAE}" type="slidenum">
              <a:rPr lang="es-CO" smtClean="0"/>
              <a:t>‹Nº›</a:t>
            </a:fld>
            <a:endParaRPr lang="es-CO"/>
          </a:p>
        </p:txBody>
      </p:sp>
    </p:spTree>
    <p:extLst>
      <p:ext uri="{BB962C8B-B14F-4D97-AF65-F5344CB8AC3E}">
        <p14:creationId xmlns:p14="http://schemas.microsoft.com/office/powerpoint/2010/main" val="2837481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E11D7A-66E9-4C9E-974A-2E26A6079AFC}" type="datetimeFigureOut">
              <a:rPr lang="es-CO" smtClean="0"/>
              <a:t>02/10/2014</a:t>
            </a:fld>
            <a:endParaRPr lang="es-CO"/>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9DF13C-D043-490F-A9FC-1B3D3CD24EAE}" type="slidenum">
              <a:rPr lang="es-CO" smtClean="0"/>
              <a:t>‹Nº›</a:t>
            </a:fld>
            <a:endParaRPr lang="es-CO"/>
          </a:p>
        </p:txBody>
      </p:sp>
    </p:spTree>
    <p:extLst>
      <p:ext uri="{BB962C8B-B14F-4D97-AF65-F5344CB8AC3E}">
        <p14:creationId xmlns:p14="http://schemas.microsoft.com/office/powerpoint/2010/main" val="23257389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5.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6" name="5 Rectángulo"/>
          <p:cNvSpPr/>
          <p:nvPr/>
        </p:nvSpPr>
        <p:spPr>
          <a:xfrm>
            <a:off x="611560" y="683404"/>
            <a:ext cx="7518148" cy="1107996"/>
          </a:xfrm>
          <a:prstGeom prst="rect">
            <a:avLst/>
          </a:prstGeom>
          <a:noFill/>
        </p:spPr>
        <p:txBody>
          <a:bodyPr wrap="none" lIns="91440" tIns="45720" rIns="91440" bIns="45720">
            <a:spAutoFit/>
          </a:bodyPr>
          <a:lstStyle/>
          <a:p>
            <a:pPr algn="ctr"/>
            <a:r>
              <a:rPr lang="es-ES" sz="6600" b="1" cap="none" spc="0" dirty="0" smtClean="0">
                <a:ln w="10541" cmpd="sng">
                  <a:solidFill>
                    <a:srgbClr val="7D7D7D">
                      <a:tint val="100000"/>
                      <a:shade val="100000"/>
                      <a:satMod val="110000"/>
                    </a:srgbClr>
                  </a:solidFill>
                  <a:prstDash val="solid"/>
                </a:ln>
                <a:gradFill>
                  <a:gsLst>
                    <a:gs pos="0">
                      <a:srgbClr val="FFFFFF">
                        <a:tint val="40000"/>
                        <a:satMod val="250000"/>
                      </a:srgbClr>
                    </a:gs>
                    <a:gs pos="9000">
                      <a:srgbClr val="FFFFFF">
                        <a:tint val="52000"/>
                        <a:satMod val="300000"/>
                      </a:srgbClr>
                    </a:gs>
                    <a:gs pos="50000">
                      <a:srgbClr val="FFFFFF">
                        <a:shade val="20000"/>
                        <a:satMod val="300000"/>
                      </a:srgbClr>
                    </a:gs>
                    <a:gs pos="79000">
                      <a:srgbClr val="FFFFFF">
                        <a:tint val="52000"/>
                        <a:satMod val="300000"/>
                      </a:srgbClr>
                    </a:gs>
                    <a:gs pos="100000">
                      <a:srgbClr val="FFFFFF">
                        <a:tint val="40000"/>
                        <a:satMod val="250000"/>
                      </a:srgbClr>
                    </a:gs>
                  </a:gsLst>
                  <a:lin ang="5400000"/>
                </a:gradFill>
                <a:effectLst>
                  <a:glow rad="139700">
                    <a:schemeClr val="accent4">
                      <a:satMod val="175000"/>
                      <a:alpha val="40000"/>
                    </a:schemeClr>
                  </a:glow>
                  <a:reflection blurRad="6350" stA="55000" endA="300" endPos="45500" dir="5400000" sy="-100000" algn="bl" rotWithShape="0"/>
                </a:effectLst>
                <a:latin typeface="AR CHRISTY" panose="02000000000000000000" pitchFamily="2" charset="0"/>
              </a:rPr>
              <a:t>SISTEMA MUSCULAR</a:t>
            </a:r>
          </a:p>
        </p:txBody>
      </p:sp>
      <p:sp>
        <p:nvSpPr>
          <p:cNvPr id="7" name="6 CuadroTexto"/>
          <p:cNvSpPr txBox="1"/>
          <p:nvPr/>
        </p:nvSpPr>
        <p:spPr>
          <a:xfrm>
            <a:off x="1273061" y="2301971"/>
            <a:ext cx="6480720" cy="954107"/>
          </a:xfrm>
          <a:prstGeom prst="rect">
            <a:avLst/>
          </a:prstGeom>
          <a:noFill/>
        </p:spPr>
        <p:txBody>
          <a:bodyPr wrap="square" rtlCol="0">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algn="ctr"/>
            <a:r>
              <a:rPr lang="es-CO" sz="28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63500">
                    <a:schemeClr val="accent1">
                      <a:satMod val="175000"/>
                      <a:alpha val="40000"/>
                    </a:schemeClr>
                  </a:glow>
                  <a:outerShdw blurRad="88000" dist="50800" dir="5040000" algn="tl">
                    <a:schemeClr val="accent4">
                      <a:tint val="80000"/>
                      <a:satMod val="250000"/>
                      <a:alpha val="45000"/>
                    </a:schemeClr>
                  </a:outerShdw>
                </a:effectLst>
                <a:latin typeface="AR CHRISTY" panose="02000000000000000000" pitchFamily="2" charset="0"/>
              </a:rPr>
              <a:t>MEDICAMENTOS  INCLUIDOS  EN  EL  </a:t>
            </a:r>
            <a:r>
              <a:rPr lang="es-CO" sz="2800" b="1" dirty="0"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63500">
                    <a:schemeClr val="accent1">
                      <a:satMod val="175000"/>
                      <a:alpha val="40000"/>
                    </a:schemeClr>
                  </a:glow>
                  <a:outerShdw blurRad="88000" dist="50800" dir="5040000" algn="tl">
                    <a:schemeClr val="accent4">
                      <a:tint val="80000"/>
                      <a:satMod val="250000"/>
                      <a:alpha val="45000"/>
                    </a:schemeClr>
                  </a:outerShdw>
                </a:effectLst>
                <a:latin typeface="AR CHRISTY" panose="02000000000000000000" pitchFamily="2" charset="0"/>
              </a:rPr>
              <a:t>POS</a:t>
            </a:r>
          </a:p>
          <a:p>
            <a:pPr algn="ctr"/>
            <a:r>
              <a:rPr lang="es-CO" sz="2800" b="1" smtClean="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63500">
                    <a:schemeClr val="accent1">
                      <a:satMod val="175000"/>
                      <a:alpha val="40000"/>
                    </a:schemeClr>
                  </a:glow>
                  <a:outerShdw blurRad="88000" dist="50800" dir="5040000" algn="tl">
                    <a:schemeClr val="accent4">
                      <a:tint val="80000"/>
                      <a:satMod val="250000"/>
                      <a:alpha val="45000"/>
                    </a:schemeClr>
                  </a:outerShdw>
                </a:effectLst>
                <a:latin typeface="AR CHRISTY" panose="02000000000000000000" pitchFamily="2" charset="0"/>
              </a:rPr>
              <a:t>ACUERDO  228  DEL  2002</a:t>
            </a:r>
            <a:endParaRPr lang="es-CO" sz="2800" b="1" dirty="0">
              <a:ln>
                <a:prstDash val="solid"/>
              </a:ln>
              <a:gradFill rotWithShape="1">
                <a:gsLst>
                  <a:gs pos="0">
                    <a:schemeClr val="accent4">
                      <a:tint val="70000"/>
                      <a:satMod val="200000"/>
                    </a:schemeClr>
                  </a:gs>
                  <a:gs pos="40000">
                    <a:schemeClr val="accent4">
                      <a:tint val="90000"/>
                      <a:satMod val="130000"/>
                    </a:schemeClr>
                  </a:gs>
                  <a:gs pos="50000">
                    <a:schemeClr val="accent4">
                      <a:tint val="90000"/>
                      <a:satMod val="130000"/>
                    </a:schemeClr>
                  </a:gs>
                  <a:gs pos="68000">
                    <a:schemeClr val="accent4">
                      <a:tint val="90000"/>
                      <a:satMod val="130000"/>
                    </a:schemeClr>
                  </a:gs>
                  <a:gs pos="100000">
                    <a:schemeClr val="accent4">
                      <a:tint val="70000"/>
                      <a:satMod val="200000"/>
                    </a:schemeClr>
                  </a:gs>
                </a:gsLst>
                <a:lin ang="5400000"/>
              </a:gradFill>
              <a:effectLst>
                <a:glow rad="63500">
                  <a:schemeClr val="accent1">
                    <a:satMod val="175000"/>
                    <a:alpha val="40000"/>
                  </a:schemeClr>
                </a:glow>
                <a:outerShdw blurRad="88000" dist="50800" dir="5040000" algn="tl">
                  <a:schemeClr val="accent4">
                    <a:tint val="80000"/>
                    <a:satMod val="250000"/>
                    <a:alpha val="45000"/>
                  </a:schemeClr>
                </a:outerShdw>
              </a:effectLst>
              <a:latin typeface="AR CHRISTY" panose="02000000000000000000" pitchFamily="2" charset="0"/>
            </a:endParaRPr>
          </a:p>
        </p:txBody>
      </p:sp>
      <p:sp>
        <p:nvSpPr>
          <p:cNvPr id="8" name="7 CuadroTexto"/>
          <p:cNvSpPr txBox="1"/>
          <p:nvPr/>
        </p:nvSpPr>
        <p:spPr>
          <a:xfrm>
            <a:off x="1490314" y="3392978"/>
            <a:ext cx="5760640" cy="2308324"/>
          </a:xfrm>
          <a:prstGeom prst="rect">
            <a:avLst/>
          </a:prstGeom>
          <a:noFill/>
        </p:spPr>
        <p:txBody>
          <a:bodyPr wrap="square" rtlCol="0">
            <a:spAutoFit/>
          </a:bodyPr>
          <a:lstStyle/>
          <a:p>
            <a:pPr algn="ctr"/>
            <a:r>
              <a:rPr lang="es-CO" dirty="0" smtClean="0">
                <a:latin typeface="AR ESSENCE" panose="02000000000000000000" pitchFamily="2" charset="0"/>
              </a:rPr>
              <a:t>PRESENTADO POR:</a:t>
            </a:r>
          </a:p>
          <a:p>
            <a:pPr algn="ctr"/>
            <a:r>
              <a:rPr lang="es-CO" dirty="0" smtClean="0">
                <a:latin typeface="AR ESSENCE" panose="02000000000000000000" pitchFamily="2" charset="0"/>
              </a:rPr>
              <a:t>LORENA GARAY</a:t>
            </a:r>
          </a:p>
          <a:p>
            <a:pPr algn="ctr"/>
            <a:endParaRPr lang="es-CO" dirty="0" smtClean="0">
              <a:latin typeface="AR ESSENCE" panose="02000000000000000000" pitchFamily="2" charset="0"/>
            </a:endParaRPr>
          </a:p>
          <a:p>
            <a:pPr algn="ctr"/>
            <a:r>
              <a:rPr lang="es-CO" dirty="0" smtClean="0">
                <a:latin typeface="AR ESSENCE" panose="02000000000000000000" pitchFamily="2" charset="0"/>
              </a:rPr>
              <a:t>DOCENTE:</a:t>
            </a:r>
          </a:p>
          <a:p>
            <a:pPr algn="ctr"/>
            <a:r>
              <a:rPr lang="es-CO" dirty="0" smtClean="0">
                <a:latin typeface="AR ESSENCE" panose="02000000000000000000" pitchFamily="2" charset="0"/>
              </a:rPr>
              <a:t>CLAUDIA SEGUANES</a:t>
            </a:r>
          </a:p>
          <a:p>
            <a:pPr algn="ctr"/>
            <a:endParaRPr lang="es-CO" dirty="0" smtClean="0">
              <a:latin typeface="AR ESSENCE" panose="02000000000000000000" pitchFamily="2" charset="0"/>
            </a:endParaRPr>
          </a:p>
          <a:p>
            <a:pPr algn="ctr"/>
            <a:r>
              <a:rPr lang="es-CO" dirty="0" smtClean="0">
                <a:latin typeface="AR ESSENCE" panose="02000000000000000000" pitchFamily="2" charset="0"/>
              </a:rPr>
              <a:t>ADMON. EN SALUD II</a:t>
            </a:r>
          </a:p>
          <a:p>
            <a:pPr algn="ctr"/>
            <a:r>
              <a:rPr lang="es-CO" dirty="0" smtClean="0">
                <a:latin typeface="AR ESSENCE" panose="02000000000000000000" pitchFamily="2" charset="0"/>
              </a:rPr>
              <a:t>CAMPO ALTO TEUSAQUILLO</a:t>
            </a:r>
            <a:endParaRPr lang="es-CO" dirty="0">
              <a:latin typeface="AR ESSENCE" panose="02000000000000000000" pitchFamily="2" charset="0"/>
            </a:endParaRPr>
          </a:p>
        </p:txBody>
      </p:sp>
      <p:pic>
        <p:nvPicPr>
          <p:cNvPr id="9" name="8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16216" y="3595376"/>
            <a:ext cx="2088232" cy="2088232"/>
          </a:xfrm>
          <a:prstGeom prst="rect">
            <a:avLst/>
          </a:prstGeom>
          <a:ln>
            <a:noFill/>
          </a:ln>
          <a:effectLst>
            <a:softEdge rad="112500"/>
          </a:effectLst>
        </p:spPr>
      </p:pic>
    </p:spTree>
    <p:extLst>
      <p:ext uri="{BB962C8B-B14F-4D97-AF65-F5344CB8AC3E}">
        <p14:creationId xmlns:p14="http://schemas.microsoft.com/office/powerpoint/2010/main" val="214484396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wipe(down)">
                                      <p:cBhvr>
                                        <p:cTn id="18"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534" y="0"/>
            <a:ext cx="9188533" cy="6858000"/>
          </a:xfrm>
          <a:prstGeom prst="rect">
            <a:avLst/>
          </a:prstGeom>
        </p:spPr>
      </p:pic>
      <p:sp>
        <p:nvSpPr>
          <p:cNvPr id="5" name="4 CuadroTexto"/>
          <p:cNvSpPr txBox="1"/>
          <p:nvPr/>
        </p:nvSpPr>
        <p:spPr>
          <a:xfrm>
            <a:off x="575556" y="332656"/>
            <a:ext cx="3852428" cy="2769989"/>
          </a:xfrm>
          <a:prstGeom prst="rect">
            <a:avLst/>
          </a:prstGeom>
          <a:noFill/>
          <a:ln w="19050">
            <a:solidFill>
              <a:schemeClr val="tx1"/>
            </a:solidFill>
          </a:ln>
        </p:spPr>
        <p:txBody>
          <a:bodyPr wrap="square" rtlCol="0">
            <a:spAutoFit/>
          </a:bodyPr>
          <a:lstStyle/>
          <a:p>
            <a:pPr algn="ctr"/>
            <a:r>
              <a:rPr lang="es-CO" sz="2800" dirty="0" smtClean="0">
                <a:latin typeface="AR ESSENCE" panose="02000000000000000000" pitchFamily="2" charset="0"/>
              </a:rPr>
              <a:t>ANTIINFLAMATORIOS NO ESTEROIDEOS Y ANTIRREUMATICOS</a:t>
            </a:r>
          </a:p>
          <a:p>
            <a:pPr algn="ctr"/>
            <a:endParaRPr lang="es-CO" dirty="0" smtClean="0"/>
          </a:p>
          <a:p>
            <a:r>
              <a:rPr lang="es-CO" dirty="0"/>
              <a:t>M</a:t>
            </a:r>
            <a:r>
              <a:rPr lang="es-CO" dirty="0" smtClean="0"/>
              <a:t>edicamento </a:t>
            </a:r>
            <a:r>
              <a:rPr lang="es-CO" dirty="0"/>
              <a:t>utilizados para tratar el reumatismo que se manifiesta generalmente por inflamación de </a:t>
            </a:r>
            <a:r>
              <a:rPr lang="es-CO" dirty="0" smtClean="0"/>
              <a:t>los ligamentos </a:t>
            </a:r>
            <a:r>
              <a:rPr lang="es-CO" dirty="0"/>
              <a:t>o </a:t>
            </a:r>
            <a:r>
              <a:rPr lang="es-CO" dirty="0" smtClean="0"/>
              <a:t>músculos.</a:t>
            </a:r>
          </a:p>
        </p:txBody>
      </p:sp>
      <p:sp>
        <p:nvSpPr>
          <p:cNvPr id="6" name="5 CuadroTexto"/>
          <p:cNvSpPr txBox="1"/>
          <p:nvPr/>
        </p:nvSpPr>
        <p:spPr>
          <a:xfrm>
            <a:off x="737574" y="3284984"/>
            <a:ext cx="3528392" cy="2308324"/>
          </a:xfrm>
          <a:prstGeom prst="rect">
            <a:avLst/>
          </a:prstGeom>
          <a:noFill/>
          <a:ln w="19050">
            <a:solidFill>
              <a:schemeClr val="tx2">
                <a:lumMod val="60000"/>
                <a:lumOff val="40000"/>
              </a:schemeClr>
            </a:solidFill>
          </a:ln>
        </p:spPr>
        <p:txBody>
          <a:bodyPr wrap="square" rtlCol="0">
            <a:spAutoFit/>
          </a:bodyPr>
          <a:lstStyle/>
          <a:p>
            <a:pPr marL="342900" indent="-342900">
              <a:buFont typeface="+mj-lt"/>
              <a:buAutoNum type="arabicPeriod"/>
            </a:pPr>
            <a:r>
              <a:rPr lang="es-CO" dirty="0" smtClean="0"/>
              <a:t>Diclofenaco sódico 75 mg/3 mL solución inyectable.</a:t>
            </a:r>
          </a:p>
          <a:p>
            <a:pPr marL="342900" indent="-342900">
              <a:buFont typeface="+mj-lt"/>
              <a:buAutoNum type="arabicPeriod"/>
            </a:pPr>
            <a:r>
              <a:rPr lang="es-CO" dirty="0" smtClean="0"/>
              <a:t>Naproxeno 250 mg tableta o cápsula.</a:t>
            </a:r>
          </a:p>
          <a:p>
            <a:pPr marL="342900" indent="-342900">
              <a:buFont typeface="+mj-lt"/>
              <a:buAutoNum type="arabicPeriod"/>
            </a:pPr>
            <a:r>
              <a:rPr lang="es-CO" dirty="0" smtClean="0"/>
              <a:t>Aurotioglucosa 500 mg/10 mL suspensión inyectable.</a:t>
            </a:r>
          </a:p>
          <a:p>
            <a:r>
              <a:rPr lang="es-CO" dirty="0" smtClean="0"/>
              <a:t>Uso exclusivo de especialista</a:t>
            </a:r>
          </a:p>
          <a:p>
            <a:endParaRPr lang="es-CO" dirty="0"/>
          </a:p>
        </p:txBody>
      </p:sp>
      <p:sp>
        <p:nvSpPr>
          <p:cNvPr id="7" name="6 CuadroTexto"/>
          <p:cNvSpPr txBox="1"/>
          <p:nvPr/>
        </p:nvSpPr>
        <p:spPr>
          <a:xfrm>
            <a:off x="4552998" y="2044005"/>
            <a:ext cx="3960440" cy="2769989"/>
          </a:xfrm>
          <a:prstGeom prst="rect">
            <a:avLst/>
          </a:prstGeom>
          <a:noFill/>
          <a:ln w="19050">
            <a:solidFill>
              <a:schemeClr val="tx1"/>
            </a:solidFill>
          </a:ln>
        </p:spPr>
        <p:txBody>
          <a:bodyPr wrap="square" rtlCol="0">
            <a:spAutoFit/>
          </a:bodyPr>
          <a:lstStyle/>
          <a:p>
            <a:pPr algn="ctr"/>
            <a:r>
              <a:rPr lang="es-CO" sz="2800" dirty="0" smtClean="0">
                <a:latin typeface="AR ESSENCE" panose="02000000000000000000" pitchFamily="2" charset="0"/>
              </a:rPr>
              <a:t>RELAJANTES MUSCULARES DE ACCION CENTRAL</a:t>
            </a:r>
          </a:p>
          <a:p>
            <a:pPr algn="ctr"/>
            <a:endParaRPr lang="es-CO" sz="2800" dirty="0" smtClean="0">
              <a:latin typeface="AR ESSENCE" panose="02000000000000000000" pitchFamily="2" charset="0"/>
            </a:endParaRPr>
          </a:p>
          <a:p>
            <a:r>
              <a:rPr lang="es-CO" dirty="0" smtClean="0"/>
              <a:t>Es </a:t>
            </a:r>
            <a:r>
              <a:rPr lang="es-CO" dirty="0"/>
              <a:t>un </a:t>
            </a:r>
            <a:r>
              <a:rPr lang="es-CO" dirty="0" smtClean="0"/>
              <a:t> fármaco </a:t>
            </a:r>
            <a:r>
              <a:rPr lang="es-CO" dirty="0"/>
              <a:t> que disminuye el tono de la musculatura </a:t>
            </a:r>
            <a:r>
              <a:rPr lang="es-CO" dirty="0" smtClean="0"/>
              <a:t>estriada</a:t>
            </a:r>
            <a:r>
              <a:rPr lang="es-CO" dirty="0"/>
              <a:t> </a:t>
            </a:r>
            <a:r>
              <a:rPr lang="es-CO" dirty="0" smtClean="0"/>
              <a:t>.Se </a:t>
            </a:r>
            <a:r>
              <a:rPr lang="es-CO" dirty="0"/>
              <a:t>utiliza para relajar el </a:t>
            </a:r>
            <a:r>
              <a:rPr lang="es-CO" dirty="0" smtClean="0"/>
              <a:t>sistema  musculo esquelético</a:t>
            </a:r>
            <a:r>
              <a:rPr lang="es-CO" dirty="0"/>
              <a:t> </a:t>
            </a:r>
            <a:r>
              <a:rPr lang="es-CO" dirty="0" smtClean="0"/>
              <a:t>y </a:t>
            </a:r>
            <a:r>
              <a:rPr lang="es-CO" dirty="0"/>
              <a:t>reducir el dolor debido a </a:t>
            </a:r>
            <a:r>
              <a:rPr lang="es-CO" dirty="0" smtClean="0"/>
              <a:t>contracturas</a:t>
            </a:r>
            <a:r>
              <a:rPr lang="es-CO" dirty="0"/>
              <a:t>, espasmos o lesiones.</a:t>
            </a:r>
            <a:endParaRPr lang="es-CO" dirty="0" smtClean="0"/>
          </a:p>
        </p:txBody>
      </p:sp>
      <p:sp>
        <p:nvSpPr>
          <p:cNvPr id="8" name="7 CuadroTexto"/>
          <p:cNvSpPr txBox="1"/>
          <p:nvPr/>
        </p:nvSpPr>
        <p:spPr>
          <a:xfrm>
            <a:off x="5076056" y="5013176"/>
            <a:ext cx="3210345" cy="1477328"/>
          </a:xfrm>
          <a:prstGeom prst="rect">
            <a:avLst/>
          </a:prstGeom>
          <a:noFill/>
          <a:ln w="19050">
            <a:solidFill>
              <a:schemeClr val="tx2">
                <a:lumMod val="60000"/>
                <a:lumOff val="40000"/>
              </a:schemeClr>
            </a:solidFill>
          </a:ln>
        </p:spPr>
        <p:txBody>
          <a:bodyPr wrap="square" rtlCol="0">
            <a:spAutoFit/>
          </a:bodyPr>
          <a:lstStyle/>
          <a:p>
            <a:pPr marL="342900" indent="-342900">
              <a:buFont typeface="+mj-lt"/>
              <a:buAutoNum type="arabicPeriod"/>
            </a:pPr>
            <a:r>
              <a:rPr lang="es-CO" dirty="0" smtClean="0"/>
              <a:t>Metocarbamol 750 mg tabletas.</a:t>
            </a:r>
          </a:p>
          <a:p>
            <a:pPr marL="342900" indent="-342900">
              <a:buFont typeface="+mj-lt"/>
              <a:buAutoNum type="arabicPeriod"/>
            </a:pPr>
            <a:r>
              <a:rPr lang="es-CO" dirty="0" smtClean="0"/>
              <a:t>Tubo curarina 0,3% solución inyectable.</a:t>
            </a:r>
          </a:p>
          <a:p>
            <a:endParaRPr lang="es-CO" dirty="0"/>
          </a:p>
        </p:txBody>
      </p:sp>
      <p:pic>
        <p:nvPicPr>
          <p:cNvPr id="9" name="8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256273" y="216460"/>
            <a:ext cx="2333620" cy="1728192"/>
          </a:xfrm>
          <a:prstGeom prst="rect">
            <a:avLst/>
          </a:prstGeom>
          <a:ln>
            <a:noFill/>
          </a:ln>
          <a:effectLst>
            <a:softEdge rad="112500"/>
          </a:effectLst>
        </p:spPr>
      </p:pic>
    </p:spTree>
    <p:extLst>
      <p:ext uri="{BB962C8B-B14F-4D97-AF65-F5344CB8AC3E}">
        <p14:creationId xmlns:p14="http://schemas.microsoft.com/office/powerpoint/2010/main" val="4167104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circle(in)">
                                      <p:cBhvr>
                                        <p:cTn id="12" dur="20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Effect transition="in" filter="circle(in)">
                                      <p:cBhvr>
                                        <p:cTn id="24"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63" y="0"/>
            <a:ext cx="9144000" cy="6858000"/>
          </a:xfrm>
          <a:prstGeom prst="rect">
            <a:avLst/>
          </a:prstGeom>
        </p:spPr>
      </p:pic>
      <p:sp>
        <p:nvSpPr>
          <p:cNvPr id="5" name="4 Rectángulo"/>
          <p:cNvSpPr/>
          <p:nvPr/>
        </p:nvSpPr>
        <p:spPr>
          <a:xfrm>
            <a:off x="899592" y="260648"/>
            <a:ext cx="6835526" cy="923330"/>
          </a:xfrm>
          <a:prstGeom prst="rect">
            <a:avLst/>
          </a:prstGeom>
          <a:noFill/>
        </p:spPr>
        <p:txBody>
          <a:bodyPr wrap="none" lIns="91440" tIns="45720" rIns="91440" bIns="45720">
            <a:spAutoFit/>
          </a:bodyPr>
          <a:lstStyle/>
          <a:p>
            <a:pPr algn="ctr"/>
            <a:r>
              <a:rPr lang="es-ES" sz="5400" b="1" dirty="0" smtClean="0">
                <a:ln w="900" cmpd="sng">
                  <a:solidFill>
                    <a:schemeClr val="accent1">
                      <a:satMod val="190000"/>
                      <a:alpha val="55000"/>
                    </a:schemeClr>
                  </a:solidFill>
                  <a:prstDash val="solid"/>
                </a:ln>
                <a:solidFill>
                  <a:schemeClr val="accent1">
                    <a:satMod val="200000"/>
                    <a:tint val="3000"/>
                  </a:schemeClr>
                </a:solidFill>
                <a:effectLst>
                  <a:glow rad="139700">
                    <a:schemeClr val="accent1">
                      <a:satMod val="175000"/>
                      <a:alpha val="40000"/>
                    </a:schemeClr>
                  </a:glow>
                  <a:innerShdw blurRad="101600" dist="76200" dir="5400000">
                    <a:schemeClr val="accent1">
                      <a:satMod val="190000"/>
                      <a:tint val="100000"/>
                      <a:alpha val="74000"/>
                    </a:schemeClr>
                  </a:innerShdw>
                  <a:reflection blurRad="6350" stA="55000" endA="300" endPos="45500" dir="5400000" sy="-100000" algn="bl" rotWithShape="0"/>
                </a:effectLst>
              </a:rPr>
              <a:t>DICLOFENACO SODICO </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glow rad="139700">
                  <a:schemeClr val="accent1">
                    <a:satMod val="175000"/>
                    <a:alpha val="40000"/>
                  </a:schemeClr>
                </a:glow>
                <a:innerShdw blurRad="101600" dist="76200" dir="5400000">
                  <a:schemeClr val="accent1">
                    <a:satMod val="190000"/>
                    <a:tint val="100000"/>
                    <a:alpha val="74000"/>
                  </a:schemeClr>
                </a:innerShdw>
                <a:reflection blurRad="6350" stA="55000" endA="300" endPos="45500" dir="5400000" sy="-100000" algn="bl" rotWithShape="0"/>
              </a:effectLst>
            </a:endParaRPr>
          </a:p>
        </p:txBody>
      </p:sp>
      <p:sp>
        <p:nvSpPr>
          <p:cNvPr id="6" name="5 CuadroTexto"/>
          <p:cNvSpPr txBox="1"/>
          <p:nvPr/>
        </p:nvSpPr>
        <p:spPr>
          <a:xfrm>
            <a:off x="395536" y="1183978"/>
            <a:ext cx="3384376" cy="1754326"/>
          </a:xfrm>
          <a:prstGeom prst="rect">
            <a:avLst/>
          </a:prstGeom>
          <a:noFill/>
          <a:ln w="19050">
            <a:solidFill>
              <a:schemeClr val="accent3"/>
            </a:solidFill>
          </a:ln>
        </p:spPr>
        <p:txBody>
          <a:bodyPr wrap="square" rtlCol="0">
            <a:spAutoFit/>
          </a:bodyPr>
          <a:lstStyle/>
          <a:p>
            <a:r>
              <a:rPr lang="es-CO" dirty="0"/>
              <a:t>E</a:t>
            </a:r>
            <a:r>
              <a:rPr lang="es-CO" dirty="0" smtClean="0"/>
              <a:t>s </a:t>
            </a:r>
            <a:r>
              <a:rPr lang="es-CO" dirty="0"/>
              <a:t>un antiinflamatorio que posee actividades anal­gésicas y antipiréticas y está indicado por vía oral e intramuscular para el tratamiento de enfermedades</a:t>
            </a:r>
            <a:r>
              <a:rPr lang="es-CO" b="1" u="sng" dirty="0"/>
              <a:t> </a:t>
            </a:r>
            <a:r>
              <a:rPr lang="es-CO" dirty="0" smtClean="0"/>
              <a:t>reumáticas.</a:t>
            </a:r>
            <a:r>
              <a:rPr lang="es-CO" dirty="0"/>
              <a:t> </a:t>
            </a:r>
          </a:p>
        </p:txBody>
      </p:sp>
      <p:sp>
        <p:nvSpPr>
          <p:cNvPr id="7" name="6 CuadroTexto"/>
          <p:cNvSpPr txBox="1"/>
          <p:nvPr/>
        </p:nvSpPr>
        <p:spPr>
          <a:xfrm>
            <a:off x="4317355" y="1412776"/>
            <a:ext cx="3816424" cy="1754326"/>
          </a:xfrm>
          <a:prstGeom prst="rect">
            <a:avLst/>
          </a:prstGeom>
          <a:noFill/>
          <a:ln w="19050">
            <a:solidFill>
              <a:schemeClr val="accent4"/>
            </a:solidFill>
          </a:ln>
        </p:spPr>
        <p:txBody>
          <a:bodyPr wrap="square" rtlCol="0">
            <a:spAutoFit/>
          </a:bodyPr>
          <a:lstStyle/>
          <a:p>
            <a:r>
              <a:rPr lang="es-CO" b="1" dirty="0"/>
              <a:t>DOSIS Y VÍA DE ADMINISTRACIÓN:</a:t>
            </a:r>
            <a:endParaRPr lang="es-CO" dirty="0"/>
          </a:p>
          <a:p>
            <a:r>
              <a:rPr lang="es-CO" dirty="0"/>
              <a:t>Oral, intramuscular e intravenosa por infusión.</a:t>
            </a:r>
          </a:p>
          <a:p>
            <a:r>
              <a:rPr lang="es-CO" dirty="0"/>
              <a:t>La dosis oral va de 100 a 200 </a:t>
            </a:r>
            <a:r>
              <a:rPr lang="es-CO" dirty="0" smtClean="0"/>
              <a:t>mg diariamente</a:t>
            </a:r>
            <a:r>
              <a:rPr lang="es-CO" dirty="0"/>
              <a:t>.</a:t>
            </a:r>
          </a:p>
          <a:p>
            <a:endParaRPr lang="es-CO" dirty="0"/>
          </a:p>
        </p:txBody>
      </p:sp>
      <p:sp>
        <p:nvSpPr>
          <p:cNvPr id="8" name="7 CuadroTexto"/>
          <p:cNvSpPr txBox="1"/>
          <p:nvPr/>
        </p:nvSpPr>
        <p:spPr>
          <a:xfrm>
            <a:off x="395536" y="3169588"/>
            <a:ext cx="3672408" cy="2308324"/>
          </a:xfrm>
          <a:prstGeom prst="rect">
            <a:avLst/>
          </a:prstGeom>
          <a:noFill/>
          <a:ln w="19050">
            <a:solidFill>
              <a:schemeClr val="accent5"/>
            </a:solidFill>
          </a:ln>
        </p:spPr>
        <p:txBody>
          <a:bodyPr wrap="square" rtlCol="0">
            <a:spAutoFit/>
          </a:bodyPr>
          <a:lstStyle/>
          <a:p>
            <a:r>
              <a:rPr lang="es-ES_tradnl" b="1" dirty="0"/>
              <a:t>Intramuscular:</a:t>
            </a:r>
            <a:r>
              <a:rPr lang="es-ES_tradnl" dirty="0"/>
              <a:t> En general, la dosis es una ampolleta diaria de 75 mg por vía intraglútea profunda en el cuadrante superior externo. Sólo de manera excepcional, en casos graves se pueden administrar dos inyecciones diarias de 75 mg con un intervalo de varias horas.</a:t>
            </a:r>
            <a:endParaRPr lang="es-CO" dirty="0"/>
          </a:p>
        </p:txBody>
      </p:sp>
      <p:sp>
        <p:nvSpPr>
          <p:cNvPr id="9" name="8 CuadroTexto"/>
          <p:cNvSpPr txBox="1"/>
          <p:nvPr/>
        </p:nvSpPr>
        <p:spPr>
          <a:xfrm>
            <a:off x="4317355" y="3573016"/>
            <a:ext cx="3927053" cy="1754326"/>
          </a:xfrm>
          <a:prstGeom prst="rect">
            <a:avLst/>
          </a:prstGeom>
          <a:noFill/>
          <a:ln w="19050">
            <a:solidFill>
              <a:srgbClr val="FF0000"/>
            </a:solidFill>
          </a:ln>
        </p:spPr>
        <p:txBody>
          <a:bodyPr wrap="square" rtlCol="0">
            <a:spAutoFit/>
          </a:bodyPr>
          <a:lstStyle/>
          <a:p>
            <a:r>
              <a:rPr lang="es-ES_tradnl" b="1" dirty="0"/>
              <a:t>CONTRAINDICACIONES:</a:t>
            </a:r>
            <a:r>
              <a:rPr lang="es-ES_tradnl" dirty="0"/>
              <a:t> DICLOFENACO sódico está contraindicado en presencia de úlcera gástrica o intestinal, hipersensibilidad conocida a la sustancia activa, al </a:t>
            </a:r>
            <a:r>
              <a:rPr lang="es-ES_tradnl" dirty="0" smtClean="0"/>
              <a:t>meta bisulfito </a:t>
            </a:r>
            <a:r>
              <a:rPr lang="es-ES_tradnl" dirty="0"/>
              <a:t>y a otros excipientes.</a:t>
            </a:r>
            <a:endParaRPr lang="es-CO" dirty="0"/>
          </a:p>
        </p:txBody>
      </p:sp>
    </p:spTree>
    <p:extLst>
      <p:ext uri="{BB962C8B-B14F-4D97-AF65-F5344CB8AC3E}">
        <p14:creationId xmlns:p14="http://schemas.microsoft.com/office/powerpoint/2010/main" val="1249271087"/>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circle(in)">
                                      <p:cBhvr>
                                        <p:cTn id="17" dur="20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arn(inVertical)">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5" name="4 Rectángulo"/>
          <p:cNvSpPr/>
          <p:nvPr/>
        </p:nvSpPr>
        <p:spPr>
          <a:xfrm>
            <a:off x="558135" y="188640"/>
            <a:ext cx="6192688" cy="923330"/>
          </a:xfrm>
          <a:prstGeom prst="rect">
            <a:avLst/>
          </a:prstGeom>
          <a:noFill/>
        </p:spPr>
        <p:txBody>
          <a:bodyPr wrap="square" lIns="91440" tIns="45720" rIns="91440" bIns="45720">
            <a:spAutoFit/>
          </a:bodyPr>
          <a:lstStyle/>
          <a:p>
            <a:pPr algn="ctr"/>
            <a:r>
              <a:rPr lang="es-ES" sz="5400" b="1" spc="200" dirty="0" smtClean="0">
                <a:ln w="29210">
                  <a:solidFill>
                    <a:schemeClr val="accent3">
                      <a:tint val="10000"/>
                    </a:schemeClr>
                  </a:solidFill>
                </a:ln>
                <a:solidFill>
                  <a:schemeClr val="accent3">
                    <a:satMod val="200000"/>
                    <a:alpha val="50000"/>
                  </a:schemeClr>
                </a:solidFill>
                <a:effectLst>
                  <a:glow rad="101600">
                    <a:schemeClr val="accent3">
                      <a:satMod val="175000"/>
                      <a:alpha val="40000"/>
                    </a:schemeClr>
                  </a:glow>
                  <a:innerShdw blurRad="50800" dist="50800" dir="8100000">
                    <a:srgbClr val="7D7D7D">
                      <a:alpha val="73000"/>
                    </a:srgbClr>
                  </a:innerShdw>
                  <a:reflection blurRad="6350" stA="60000" endA="900" endPos="58000" dir="5400000" sy="-100000" algn="bl" rotWithShape="0"/>
                </a:effectLst>
              </a:rPr>
              <a:t>NAPROXENO</a:t>
            </a:r>
          </a:p>
        </p:txBody>
      </p:sp>
      <p:sp>
        <p:nvSpPr>
          <p:cNvPr id="6" name="5 CuadroTexto"/>
          <p:cNvSpPr txBox="1"/>
          <p:nvPr/>
        </p:nvSpPr>
        <p:spPr>
          <a:xfrm>
            <a:off x="392451" y="1340767"/>
            <a:ext cx="2736304" cy="1200329"/>
          </a:xfrm>
          <a:prstGeom prst="rect">
            <a:avLst/>
          </a:prstGeom>
          <a:noFill/>
          <a:ln w="19050">
            <a:solidFill>
              <a:srgbClr val="00B0F0"/>
            </a:solidFill>
          </a:ln>
        </p:spPr>
        <p:txBody>
          <a:bodyPr wrap="square" rtlCol="0">
            <a:spAutoFit/>
          </a:bodyPr>
          <a:lstStyle/>
          <a:p>
            <a:r>
              <a:rPr lang="es-CO" dirty="0"/>
              <a:t>E</a:t>
            </a:r>
            <a:r>
              <a:rPr lang="es-CO" dirty="0" smtClean="0"/>
              <a:t>s </a:t>
            </a:r>
            <a:r>
              <a:rPr lang="es-CO" dirty="0"/>
              <a:t>un miembro</a:t>
            </a:r>
            <a:r>
              <a:rPr lang="es-CO" b="1" u="sng" dirty="0"/>
              <a:t> </a:t>
            </a:r>
            <a:r>
              <a:rPr lang="es-CO" dirty="0"/>
              <a:t>del</a:t>
            </a:r>
            <a:r>
              <a:rPr lang="es-CO" b="1" u="sng" dirty="0"/>
              <a:t> </a:t>
            </a:r>
            <a:r>
              <a:rPr lang="es-CO" dirty="0"/>
              <a:t>grupo ácido arilacético de fármacos antiinflamatorios no este­roideos.</a:t>
            </a:r>
          </a:p>
        </p:txBody>
      </p:sp>
      <p:sp>
        <p:nvSpPr>
          <p:cNvPr id="7" name="6 CuadroTexto"/>
          <p:cNvSpPr txBox="1"/>
          <p:nvPr/>
        </p:nvSpPr>
        <p:spPr>
          <a:xfrm>
            <a:off x="3275856" y="1111971"/>
            <a:ext cx="5544616" cy="1740966"/>
          </a:xfrm>
          <a:prstGeom prst="rect">
            <a:avLst/>
          </a:prstGeom>
          <a:noFill/>
          <a:ln w="19050">
            <a:solidFill>
              <a:schemeClr val="accent2"/>
            </a:solidFill>
          </a:ln>
        </p:spPr>
        <p:txBody>
          <a:bodyPr wrap="square" rtlCol="0">
            <a:spAutoFit/>
          </a:bodyPr>
          <a:lstStyle/>
          <a:p>
            <a:r>
              <a:rPr lang="es-CO" b="1" cap="all" dirty="0"/>
              <a:t>DOSIS Y VÍA DE ADMINISTRACIÓN:</a:t>
            </a:r>
            <a:endParaRPr lang="es-CO" dirty="0"/>
          </a:p>
          <a:p>
            <a:r>
              <a:rPr lang="es-CO" dirty="0"/>
              <a:t>En la población pediátrica, la dosificación es la siguiente:</a:t>
            </a:r>
          </a:p>
          <a:p>
            <a:r>
              <a:rPr lang="es-CO" dirty="0"/>
              <a:t>Dosis de inicio de 10 mg/kg seguida por 2.5 a 5 mg/kg cada 8 horas. La dosis no deberá exceder de 15 mg/kg al día después del primer día de tratamiento</a:t>
            </a:r>
          </a:p>
          <a:p>
            <a:endParaRPr lang="es-CO" dirty="0"/>
          </a:p>
        </p:txBody>
      </p:sp>
      <p:sp>
        <p:nvSpPr>
          <p:cNvPr id="8" name="7 CuadroTexto"/>
          <p:cNvSpPr txBox="1"/>
          <p:nvPr/>
        </p:nvSpPr>
        <p:spPr>
          <a:xfrm>
            <a:off x="251520" y="2996952"/>
            <a:ext cx="3402959" cy="2862322"/>
          </a:xfrm>
          <a:prstGeom prst="rect">
            <a:avLst/>
          </a:prstGeom>
          <a:noFill/>
          <a:ln w="19050">
            <a:solidFill>
              <a:schemeClr val="accent6"/>
            </a:solidFill>
          </a:ln>
        </p:spPr>
        <p:txBody>
          <a:bodyPr wrap="square" rtlCol="0">
            <a:spAutoFit/>
          </a:bodyPr>
          <a:lstStyle/>
          <a:p>
            <a:r>
              <a:rPr lang="es-CO" b="1" cap="all" dirty="0"/>
              <a:t>REACCIONES SECUNDARIAS Y ADVERSAS:</a:t>
            </a:r>
            <a:endParaRPr lang="es-CO" dirty="0"/>
          </a:p>
          <a:p>
            <a:r>
              <a:rPr lang="es-CO" dirty="0" smtClean="0"/>
              <a:t>Las </a:t>
            </a:r>
            <a:r>
              <a:rPr lang="es-CO" dirty="0"/>
              <a:t>actividades antipirética y antiinflamatoria del fármaco pueden disminuir la fiebre e inflamación, disminuyendo así su utilidad como signos diagnósticos para detectar complicaciones de otros cuadros.</a:t>
            </a:r>
          </a:p>
          <a:p>
            <a:endParaRPr lang="es-CO" dirty="0"/>
          </a:p>
        </p:txBody>
      </p:sp>
      <p:sp>
        <p:nvSpPr>
          <p:cNvPr id="9" name="8 CuadroTexto"/>
          <p:cNvSpPr txBox="1"/>
          <p:nvPr/>
        </p:nvSpPr>
        <p:spPr>
          <a:xfrm>
            <a:off x="3851920" y="2996952"/>
            <a:ext cx="5112568" cy="2585323"/>
          </a:xfrm>
          <a:prstGeom prst="rect">
            <a:avLst/>
          </a:prstGeom>
          <a:noFill/>
          <a:ln w="19050">
            <a:solidFill>
              <a:srgbClr val="00B050"/>
            </a:solidFill>
          </a:ln>
        </p:spPr>
        <p:txBody>
          <a:bodyPr wrap="square" rtlCol="0">
            <a:spAutoFit/>
          </a:bodyPr>
          <a:lstStyle/>
          <a:p>
            <a:r>
              <a:rPr lang="es-CO" b="1" cap="all" dirty="0"/>
              <a:t>CONTRAINDICACIONES:</a:t>
            </a:r>
            <a:endParaRPr lang="es-CO" dirty="0"/>
          </a:p>
          <a:p>
            <a:r>
              <a:rPr lang="es-CO" dirty="0"/>
              <a:t>NAPROXENO está contraindicado en pacientes que tienen reacciones alérgicas a la prescripción. También está contraindicado en pacientes en quienes el ácido acetilsa­licílico u otros agentes analgésicos antiinfla­matorios no esteroidales inducen el síndrome de asma, rinitis y pólipos nasa­les. Ambos tipos de reacciones pueden ser fatales</a:t>
            </a:r>
          </a:p>
          <a:p>
            <a:endParaRPr lang="es-CO" dirty="0"/>
          </a:p>
        </p:txBody>
      </p:sp>
    </p:spTree>
    <p:extLst>
      <p:ext uri="{BB962C8B-B14F-4D97-AF65-F5344CB8AC3E}">
        <p14:creationId xmlns:p14="http://schemas.microsoft.com/office/powerpoint/2010/main" val="36198521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1" presetClass="entr" presetSubtype="1"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wheel(1)">
                                      <p:cBhvr>
                                        <p:cTn id="25" dur="20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45" presetClass="entr" presetSubtype="0"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fade">
                                      <p:cBhvr>
                                        <p:cTn id="30" dur="2000"/>
                                        <p:tgtEl>
                                          <p:spTgt spid="7"/>
                                        </p:tgtEl>
                                      </p:cBhvr>
                                    </p:animEffect>
                                    <p:anim calcmode="lin" valueType="num">
                                      <p:cBhvr>
                                        <p:cTn id="31" dur="2000" fill="hold"/>
                                        <p:tgtEl>
                                          <p:spTgt spid="7"/>
                                        </p:tgtEl>
                                        <p:attrNameLst>
                                          <p:attrName>ppt_w</p:attrName>
                                        </p:attrNameLst>
                                      </p:cBhvr>
                                      <p:tavLst>
                                        <p:tav tm="0" fmla="#ppt_w*sin(2.5*pi*$)">
                                          <p:val>
                                            <p:fltVal val="0"/>
                                          </p:val>
                                        </p:tav>
                                        <p:tav tm="100000">
                                          <p:val>
                                            <p:fltVal val="1"/>
                                          </p:val>
                                        </p:tav>
                                      </p:tavLst>
                                    </p:anim>
                                    <p:anim calcmode="lin" valueType="num">
                                      <p:cBhvr>
                                        <p:cTn id="32"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Effect transition="in" filter="randombar(horizontal)">
                                      <p:cBhvr>
                                        <p:cTn id="37" dur="500"/>
                                        <p:tgtEl>
                                          <p:spTgt spid="8"/>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9"/>
                                        </p:tgtEl>
                                        <p:attrNameLst>
                                          <p:attrName>style.visibility</p:attrName>
                                        </p:attrNameLst>
                                      </p:cBhvr>
                                      <p:to>
                                        <p:strVal val="visible"/>
                                      </p:to>
                                    </p:set>
                                    <p:animEffect transition="in" filter="fade">
                                      <p:cBhvr>
                                        <p:cTn id="4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5" name="4 Rectángulo"/>
          <p:cNvSpPr/>
          <p:nvPr/>
        </p:nvSpPr>
        <p:spPr>
          <a:xfrm>
            <a:off x="1403648" y="260648"/>
            <a:ext cx="5613909" cy="923330"/>
          </a:xfrm>
          <a:prstGeom prst="rect">
            <a:avLst/>
          </a:prstGeom>
          <a:noFill/>
        </p:spPr>
        <p:txBody>
          <a:bodyPr wrap="none" lIns="91440" tIns="45720" rIns="91440" bIns="45720">
            <a:spAutoFit/>
          </a:bodyPr>
          <a:lstStyle/>
          <a:p>
            <a:pPr algn="ctr"/>
            <a:r>
              <a:rPr lang="es-ES" sz="5400" b="1" dirty="0" smtClean="0">
                <a:ln w="900" cmpd="sng">
                  <a:solidFill>
                    <a:schemeClr val="accent1">
                      <a:satMod val="190000"/>
                      <a:alpha val="55000"/>
                    </a:schemeClr>
                  </a:solidFill>
                  <a:prstDash val="solid"/>
                </a:ln>
                <a:solidFill>
                  <a:schemeClr val="accent1">
                    <a:satMod val="200000"/>
                    <a:tint val="3000"/>
                  </a:schemeClr>
                </a:solidFill>
                <a:effectLst>
                  <a:glow rad="101600">
                    <a:schemeClr val="accent2">
                      <a:satMod val="175000"/>
                      <a:alpha val="40000"/>
                    </a:schemeClr>
                  </a:glow>
                  <a:innerShdw blurRad="101600" dist="76200" dir="5400000">
                    <a:schemeClr val="accent1">
                      <a:satMod val="190000"/>
                      <a:tint val="100000"/>
                      <a:alpha val="74000"/>
                    </a:schemeClr>
                  </a:innerShdw>
                  <a:reflection blurRad="6350" stA="55000" endA="50" endPos="85000" dir="5400000" sy="-100000" algn="bl" rotWithShape="0"/>
                </a:effectLst>
              </a:rPr>
              <a:t>AUROTIOGLUCOSA</a:t>
            </a:r>
            <a:endParaRPr lang="es-ES" sz="5400" b="1" cap="none" spc="0" dirty="0">
              <a:ln w="900" cmpd="sng">
                <a:solidFill>
                  <a:schemeClr val="accent1">
                    <a:satMod val="190000"/>
                    <a:alpha val="55000"/>
                  </a:schemeClr>
                </a:solidFill>
                <a:prstDash val="solid"/>
              </a:ln>
              <a:solidFill>
                <a:schemeClr val="accent1">
                  <a:satMod val="200000"/>
                  <a:tint val="3000"/>
                </a:schemeClr>
              </a:solidFill>
              <a:effectLst>
                <a:glow rad="101600">
                  <a:schemeClr val="accent2">
                    <a:satMod val="175000"/>
                    <a:alpha val="40000"/>
                  </a:schemeClr>
                </a:glow>
                <a:innerShdw blurRad="101600" dist="76200" dir="5400000">
                  <a:schemeClr val="accent1">
                    <a:satMod val="190000"/>
                    <a:tint val="100000"/>
                    <a:alpha val="74000"/>
                  </a:schemeClr>
                </a:innerShdw>
                <a:reflection blurRad="6350" stA="55000" endA="50" endPos="85000" dir="5400000" sy="-100000" algn="bl" rotWithShape="0"/>
              </a:effectLst>
            </a:endParaRPr>
          </a:p>
        </p:txBody>
      </p:sp>
      <p:sp>
        <p:nvSpPr>
          <p:cNvPr id="6" name="5 CuadroTexto"/>
          <p:cNvSpPr txBox="1"/>
          <p:nvPr/>
        </p:nvSpPr>
        <p:spPr>
          <a:xfrm>
            <a:off x="971600" y="1254639"/>
            <a:ext cx="2664296" cy="1200329"/>
          </a:xfrm>
          <a:prstGeom prst="rect">
            <a:avLst/>
          </a:prstGeom>
          <a:noFill/>
          <a:ln w="19050">
            <a:solidFill>
              <a:schemeClr val="accent1"/>
            </a:solidFill>
          </a:ln>
        </p:spPr>
        <p:txBody>
          <a:bodyPr wrap="square" rtlCol="0">
            <a:spAutoFit/>
          </a:bodyPr>
          <a:lstStyle/>
          <a:p>
            <a:r>
              <a:rPr lang="es-CO" dirty="0"/>
              <a:t>La </a:t>
            </a:r>
            <a:r>
              <a:rPr lang="es-CO" dirty="0" smtClean="0"/>
              <a:t>Aurotioglucosa</a:t>
            </a:r>
            <a:r>
              <a:rPr lang="es-CO" dirty="0"/>
              <a:t> es un fármaco antiartrítico activo por vía intramuscular,</a:t>
            </a:r>
          </a:p>
        </p:txBody>
      </p:sp>
      <p:sp>
        <p:nvSpPr>
          <p:cNvPr id="7" name="6 CuadroTexto"/>
          <p:cNvSpPr txBox="1"/>
          <p:nvPr/>
        </p:nvSpPr>
        <p:spPr>
          <a:xfrm>
            <a:off x="4615300" y="1183978"/>
            <a:ext cx="4176464" cy="2031325"/>
          </a:xfrm>
          <a:prstGeom prst="rect">
            <a:avLst/>
          </a:prstGeom>
          <a:noFill/>
          <a:ln w="19050">
            <a:solidFill>
              <a:srgbClr val="00B050"/>
            </a:solidFill>
          </a:ln>
        </p:spPr>
        <p:txBody>
          <a:bodyPr wrap="square" rtlCol="0">
            <a:spAutoFit/>
          </a:bodyPr>
          <a:lstStyle/>
          <a:p>
            <a:r>
              <a:rPr lang="es-CO" b="1" cap="all" dirty="0"/>
              <a:t>DOSIS Y VÍA DE ADMINISTRACIÓN:</a:t>
            </a:r>
            <a:endParaRPr lang="es-CO" dirty="0"/>
          </a:p>
          <a:p>
            <a:r>
              <a:rPr lang="es-CO" dirty="0"/>
              <a:t>Adultos: 10 mg por vía i.m. inicialmente, seguidos de dos dosis de 25 mg a intervalos de una semana. A partir de la tercera semana las dosis se pueden aumentar a 50 mg semanales hasta unas dosis totales de 0.8 a 1.0 g.</a:t>
            </a:r>
          </a:p>
        </p:txBody>
      </p:sp>
      <p:sp>
        <p:nvSpPr>
          <p:cNvPr id="8" name="7 CuadroTexto"/>
          <p:cNvSpPr txBox="1"/>
          <p:nvPr/>
        </p:nvSpPr>
        <p:spPr>
          <a:xfrm>
            <a:off x="4651304" y="3429000"/>
            <a:ext cx="4104456" cy="2585323"/>
          </a:xfrm>
          <a:prstGeom prst="rect">
            <a:avLst/>
          </a:prstGeom>
          <a:noFill/>
          <a:ln w="19050">
            <a:solidFill>
              <a:srgbClr val="00B0F0"/>
            </a:solidFill>
          </a:ln>
        </p:spPr>
        <p:txBody>
          <a:bodyPr wrap="square" rtlCol="0">
            <a:spAutoFit/>
          </a:bodyPr>
          <a:lstStyle/>
          <a:p>
            <a:r>
              <a:rPr lang="es-CO" b="1" dirty="0"/>
              <a:t>CONTRAINDICACIONES</a:t>
            </a:r>
            <a:endParaRPr lang="es-CO" dirty="0"/>
          </a:p>
          <a:p>
            <a:r>
              <a:rPr lang="es-CO" dirty="0"/>
              <a:t>La </a:t>
            </a:r>
            <a:r>
              <a:rPr lang="es-CO" dirty="0" smtClean="0"/>
              <a:t>Aurotioglucosa </a:t>
            </a:r>
            <a:r>
              <a:rPr lang="es-CO" dirty="0"/>
              <a:t>está contraindicada en pacientes que hayan experimentado recientemente un tratamiento con radiación. También está contraindicada en pacientes con historia de desórdenes inducidos por oro como dermatitis exfoliativa, fibrosis pulmonar</a:t>
            </a:r>
          </a:p>
          <a:p>
            <a:endParaRPr lang="es-CO" dirty="0"/>
          </a:p>
        </p:txBody>
      </p:sp>
      <p:sp>
        <p:nvSpPr>
          <p:cNvPr id="13" name="12 CuadroTexto"/>
          <p:cNvSpPr txBox="1"/>
          <p:nvPr/>
        </p:nvSpPr>
        <p:spPr>
          <a:xfrm>
            <a:off x="467544" y="2636912"/>
            <a:ext cx="3959082" cy="3139321"/>
          </a:xfrm>
          <a:prstGeom prst="rect">
            <a:avLst/>
          </a:prstGeom>
          <a:noFill/>
          <a:ln w="19050">
            <a:solidFill>
              <a:schemeClr val="accent6"/>
            </a:solidFill>
          </a:ln>
        </p:spPr>
        <p:txBody>
          <a:bodyPr wrap="square" rtlCol="0">
            <a:spAutoFit/>
          </a:bodyPr>
          <a:lstStyle/>
          <a:p>
            <a:r>
              <a:rPr lang="es-CO" b="1" cap="all" dirty="0"/>
              <a:t>REACCIONES SECUNDARIAS Y ADVERSAS</a:t>
            </a:r>
            <a:r>
              <a:rPr lang="es-CO" b="1" cap="all" dirty="0" smtClean="0"/>
              <a:t>:</a:t>
            </a:r>
          </a:p>
          <a:p>
            <a:r>
              <a:rPr lang="es-CO" dirty="0"/>
              <a:t>La </a:t>
            </a:r>
            <a:r>
              <a:rPr lang="es-CO" dirty="0" smtClean="0"/>
              <a:t>Aurotioglucosa </a:t>
            </a:r>
            <a:r>
              <a:rPr lang="es-CO" dirty="0"/>
              <a:t>debe ser </a:t>
            </a:r>
            <a:r>
              <a:rPr lang="es-CO" dirty="0" smtClean="0"/>
              <a:t>administrada </a:t>
            </a:r>
            <a:r>
              <a:rPr lang="es-CO" dirty="0"/>
              <a:t>con precaución en pacientes en aplasia de la médula ósea, discrasias sanguíneas o hemorragias. </a:t>
            </a:r>
            <a:r>
              <a:rPr lang="es-CO" dirty="0" smtClean="0"/>
              <a:t>La </a:t>
            </a:r>
            <a:r>
              <a:rPr lang="es-CO" dirty="0"/>
              <a:t>administración </a:t>
            </a:r>
            <a:r>
              <a:rPr lang="es-CO" dirty="0" smtClean="0"/>
              <a:t>con comitente </a:t>
            </a:r>
            <a:r>
              <a:rPr lang="es-CO" dirty="0"/>
              <a:t>de </a:t>
            </a:r>
            <a:r>
              <a:rPr lang="es-CO" dirty="0" smtClean="0"/>
              <a:t>Aurotioglucosa </a:t>
            </a:r>
            <a:r>
              <a:rPr lang="es-CO" dirty="0"/>
              <a:t>con </a:t>
            </a:r>
            <a:r>
              <a:rPr lang="es-CO" dirty="0" smtClean="0"/>
              <a:t>penicilamina </a:t>
            </a:r>
            <a:r>
              <a:rPr lang="es-CO" dirty="0"/>
              <a:t>está contraindicada por la posibilidad de causar serios efectos adversos hematológicos o renales.</a:t>
            </a:r>
          </a:p>
        </p:txBody>
      </p:sp>
    </p:spTree>
    <p:extLst>
      <p:ext uri="{BB962C8B-B14F-4D97-AF65-F5344CB8AC3E}">
        <p14:creationId xmlns:p14="http://schemas.microsoft.com/office/powerpoint/2010/main" val="1368963166"/>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20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wipe(down)">
                                      <p:cBhvr>
                                        <p:cTn id="11" dur="500"/>
                                        <p:tgtEl>
                                          <p:spTgt spid="6"/>
                                        </p:tgtEl>
                                      </p:cBhvr>
                                    </p:animEffect>
                                  </p:childTnLst>
                                </p:cTn>
                              </p:par>
                            </p:childTnLst>
                          </p:cTn>
                        </p:par>
                      </p:childTnLst>
                    </p:cTn>
                  </p:par>
                  <p:par>
                    <p:cTn id="12" fill="hold">
                      <p:stCondLst>
                        <p:cond delay="indefinite"/>
                      </p:stCondLst>
                      <p:childTnLst>
                        <p:par>
                          <p:cTn id="13" fill="hold">
                            <p:stCondLst>
                              <p:cond delay="0"/>
                            </p:stCondLst>
                            <p:childTnLst>
                              <p:par>
                                <p:cTn id="14" presetID="6" presetClass="entr" presetSubtype="16"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circle(in)">
                                      <p:cBhvr>
                                        <p:cTn id="16" dur="20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fade">
                                      <p:cBhvr>
                                        <p:cTn id="21" dur="500"/>
                                        <p:tgtEl>
                                          <p:spTgt spid="13"/>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arn(inVertical)">
                                      <p:cBhvr>
                                        <p:cTn id="2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animBg="1"/>
      <p:bldP spid="7" grpId="0" animBg="1"/>
      <p:bldP spid="8" grpId="0" animBg="1"/>
      <p:bldP spid="1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6" name="5 CuadroTexto"/>
          <p:cNvSpPr txBox="1"/>
          <p:nvPr/>
        </p:nvSpPr>
        <p:spPr>
          <a:xfrm>
            <a:off x="512839" y="968996"/>
            <a:ext cx="3600400" cy="2585323"/>
          </a:xfrm>
          <a:prstGeom prst="rect">
            <a:avLst/>
          </a:prstGeom>
          <a:noFill/>
          <a:ln w="19050">
            <a:solidFill>
              <a:srgbClr val="00B0F0"/>
            </a:solidFill>
          </a:ln>
        </p:spPr>
        <p:txBody>
          <a:bodyPr wrap="square" rtlCol="0">
            <a:spAutoFit/>
          </a:bodyPr>
          <a:lstStyle/>
          <a:p>
            <a:r>
              <a:rPr lang="es-CO" dirty="0"/>
              <a:t>El Metocarbamol es un carbamato, derivado de la guaifenesina; el cual posee un potente efecto relajante musculo esquelético de acción central</a:t>
            </a:r>
            <a:r>
              <a:rPr lang="es-CO" dirty="0" smtClean="0"/>
              <a:t>,</a:t>
            </a:r>
            <a:r>
              <a:rPr lang="es-CO" dirty="0"/>
              <a:t> impide la transmisión de los impulsos dolorosos originados en los músculos, tendones y articulaciones a nivel de las neuronas internunciales en la médula </a:t>
            </a:r>
            <a:r>
              <a:rPr lang="es-CO" dirty="0" smtClean="0"/>
              <a:t>espinal.</a:t>
            </a:r>
            <a:endParaRPr lang="es-CO" dirty="0"/>
          </a:p>
        </p:txBody>
      </p:sp>
      <p:sp>
        <p:nvSpPr>
          <p:cNvPr id="7" name="6 CuadroTexto"/>
          <p:cNvSpPr txBox="1"/>
          <p:nvPr/>
        </p:nvSpPr>
        <p:spPr>
          <a:xfrm>
            <a:off x="4499992" y="1052736"/>
            <a:ext cx="3816424" cy="1754326"/>
          </a:xfrm>
          <a:prstGeom prst="rect">
            <a:avLst/>
          </a:prstGeom>
          <a:noFill/>
          <a:ln w="19050">
            <a:solidFill>
              <a:schemeClr val="accent2"/>
            </a:solidFill>
          </a:ln>
        </p:spPr>
        <p:txBody>
          <a:bodyPr wrap="square" rtlCol="0">
            <a:spAutoFit/>
          </a:bodyPr>
          <a:lstStyle/>
          <a:p>
            <a:r>
              <a:rPr lang="es-CO" b="1" cap="all" dirty="0"/>
              <a:t>DOSIS Y VÍA DE ADMINISTRACIÓN:</a:t>
            </a:r>
            <a:endParaRPr lang="es-CO" dirty="0"/>
          </a:p>
          <a:p>
            <a:r>
              <a:rPr lang="es-CO" dirty="0"/>
              <a:t>Según criterio médico. Se recomienda en general una dosis inicial (primer día) de 1 a 2 tabletas de </a:t>
            </a:r>
            <a:r>
              <a:rPr lang="es-CO" dirty="0" smtClean="0"/>
              <a:t>cuatro </a:t>
            </a:r>
            <a:r>
              <a:rPr lang="es-CO" dirty="0"/>
              <a:t>veces al día; y dosis de mantenimiento de 1 a 2 tabletas tres veces al día.</a:t>
            </a:r>
          </a:p>
        </p:txBody>
      </p:sp>
      <p:sp>
        <p:nvSpPr>
          <p:cNvPr id="8" name="7 CuadroTexto"/>
          <p:cNvSpPr txBox="1"/>
          <p:nvPr/>
        </p:nvSpPr>
        <p:spPr>
          <a:xfrm>
            <a:off x="710280" y="3717032"/>
            <a:ext cx="4077744" cy="1754326"/>
          </a:xfrm>
          <a:prstGeom prst="rect">
            <a:avLst/>
          </a:prstGeom>
          <a:noFill/>
          <a:ln w="19050">
            <a:solidFill>
              <a:schemeClr val="accent6"/>
            </a:solidFill>
          </a:ln>
        </p:spPr>
        <p:txBody>
          <a:bodyPr wrap="square" rtlCol="0">
            <a:spAutoFit/>
          </a:bodyPr>
          <a:lstStyle/>
          <a:p>
            <a:r>
              <a:rPr lang="es-CO" b="1" cap="all" dirty="0"/>
              <a:t>REACCIONES SECUNDARIAS Y ADVERSAS:</a:t>
            </a:r>
            <a:endParaRPr lang="es-CO" dirty="0"/>
          </a:p>
          <a:p>
            <a:r>
              <a:rPr lang="es-CO" dirty="0"/>
              <a:t>Hipersensibilidad al medicamento o a los componentes. Niños menores de doce (12) años de edad, mujeres en embarazo y lactancia, miastenia </a:t>
            </a:r>
            <a:r>
              <a:rPr lang="es-CO" dirty="0" smtClean="0"/>
              <a:t>graves </a:t>
            </a:r>
            <a:r>
              <a:rPr lang="es-CO" dirty="0"/>
              <a:t>y en pacientes con historia de epilepsia</a:t>
            </a:r>
          </a:p>
        </p:txBody>
      </p:sp>
      <p:sp>
        <p:nvSpPr>
          <p:cNvPr id="9" name="8 CuadroTexto"/>
          <p:cNvSpPr txBox="1"/>
          <p:nvPr/>
        </p:nvSpPr>
        <p:spPr>
          <a:xfrm>
            <a:off x="5220073" y="3140968"/>
            <a:ext cx="3096343" cy="2585323"/>
          </a:xfrm>
          <a:prstGeom prst="rect">
            <a:avLst/>
          </a:prstGeom>
          <a:noFill/>
          <a:ln w="19050">
            <a:solidFill>
              <a:srgbClr val="00B050"/>
            </a:solidFill>
          </a:ln>
        </p:spPr>
        <p:txBody>
          <a:bodyPr wrap="square" rtlCol="0">
            <a:spAutoFit/>
          </a:bodyPr>
          <a:lstStyle/>
          <a:p>
            <a:r>
              <a:rPr lang="es-CO" b="1" cap="all" dirty="0"/>
              <a:t>CONTRAINDICACIONES:</a:t>
            </a:r>
            <a:endParaRPr lang="es-CO" dirty="0"/>
          </a:p>
          <a:p>
            <a:r>
              <a:rPr lang="es-CO" dirty="0"/>
              <a:t>El más frecuente es la somnolencia, el mareo y la sensación de “aturdimiento”. Puede presentarse también visión borrosa, cefalea, anorexia, fiebre y náuseas, pueden ocurrir después de la administración oral.</a:t>
            </a:r>
          </a:p>
        </p:txBody>
      </p:sp>
      <p:sp>
        <p:nvSpPr>
          <p:cNvPr id="10" name="9 Rectángulo"/>
          <p:cNvSpPr/>
          <p:nvPr/>
        </p:nvSpPr>
        <p:spPr>
          <a:xfrm>
            <a:off x="971600" y="0"/>
            <a:ext cx="5266506" cy="923330"/>
          </a:xfrm>
          <a:prstGeom prst="rect">
            <a:avLst/>
          </a:prstGeom>
          <a:noFill/>
        </p:spPr>
        <p:txBody>
          <a:bodyPr wrap="none" lIns="91440" tIns="45720" rIns="91440" bIns="4572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es-ES" sz="5400" b="1" cap="all" spc="0" dirty="0" smtClean="0">
                <a:ln/>
                <a:solidFill>
                  <a:schemeClr val="accent1"/>
                </a:solidFill>
                <a:effectLst>
                  <a:glow rad="139700">
                    <a:schemeClr val="accent3">
                      <a:satMod val="175000"/>
                      <a:alpha val="40000"/>
                    </a:schemeClr>
                  </a:glow>
                  <a:outerShdw blurRad="19685" dist="12700" dir="5400000" algn="tl" rotWithShape="0">
                    <a:schemeClr val="accent1">
                      <a:satMod val="130000"/>
                      <a:alpha val="60000"/>
                    </a:schemeClr>
                  </a:outerShdw>
                  <a:reflection blurRad="6350" stA="60000" endA="900" endPos="58000" dir="5400000" sy="-100000" algn="bl" rotWithShape="0"/>
                </a:effectLst>
              </a:rPr>
              <a:t>METOCARBAMOL</a:t>
            </a:r>
            <a:endParaRPr lang="es-ES" sz="5400" b="1" cap="all" spc="0" dirty="0">
              <a:ln/>
              <a:solidFill>
                <a:schemeClr val="accent1"/>
              </a:solidFill>
              <a:effectLst>
                <a:glow rad="139700">
                  <a:schemeClr val="accent3">
                    <a:satMod val="175000"/>
                    <a:alpha val="40000"/>
                  </a:schemeClr>
                </a:glow>
                <a:outerShdw blurRad="19685" dist="12700" dir="5400000" algn="tl" rotWithShape="0">
                  <a:schemeClr val="accent1">
                    <a:satMod val="130000"/>
                    <a:alpha val="60000"/>
                  </a:schemeClr>
                </a:outerShdw>
                <a:reflection blurRad="6350" stA="60000" endA="900" endPos="58000" dir="5400000" sy="-100000" algn="bl" rotWithShape="0"/>
              </a:effectLst>
            </a:endParaRPr>
          </a:p>
        </p:txBody>
      </p:sp>
    </p:spTree>
    <p:extLst>
      <p:ext uri="{BB962C8B-B14F-4D97-AF65-F5344CB8AC3E}">
        <p14:creationId xmlns:p14="http://schemas.microsoft.com/office/powerpoint/2010/main" val="38244117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Effect transition="in" filter="fade">
                                      <p:cBhvr>
                                        <p:cTn id="25" dur="500"/>
                                        <p:tgtEl>
                                          <p:spTgt spid="6"/>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4" fill="hold" grpId="0" nodeType="clickEffect">
                                  <p:stCondLst>
                                    <p:cond delay="0"/>
                                  </p:stCondLst>
                                  <p:childTnLst>
                                    <p:set>
                                      <p:cBhvr>
                                        <p:cTn id="29" dur="1" fill="hold">
                                          <p:stCondLst>
                                            <p:cond delay="0"/>
                                          </p:stCondLst>
                                        </p:cTn>
                                        <p:tgtEl>
                                          <p:spTgt spid="7"/>
                                        </p:tgtEl>
                                        <p:attrNameLst>
                                          <p:attrName>style.visibility</p:attrName>
                                        </p:attrNameLst>
                                      </p:cBhvr>
                                      <p:to>
                                        <p:strVal val="visible"/>
                                      </p:to>
                                    </p:set>
                                    <p:animEffect transition="in" filter="wipe(down)">
                                      <p:cBhvr>
                                        <p:cTn id="30" dur="500"/>
                                        <p:tgtEl>
                                          <p:spTgt spid="7"/>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9"/>
                                        </p:tgtEl>
                                        <p:attrNameLst>
                                          <p:attrName>style.visibility</p:attrName>
                                        </p:attrNameLst>
                                      </p:cBhvr>
                                      <p:to>
                                        <p:strVal val="visible"/>
                                      </p:to>
                                    </p:set>
                                    <p:animEffect transition="in" filter="circle(in)">
                                      <p:cBhvr>
                                        <p:cTn id="39" dur="20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6" name="5 CuadroTexto"/>
          <p:cNvSpPr txBox="1"/>
          <p:nvPr/>
        </p:nvSpPr>
        <p:spPr>
          <a:xfrm>
            <a:off x="512839" y="968996"/>
            <a:ext cx="3600400" cy="2585323"/>
          </a:xfrm>
          <a:prstGeom prst="rect">
            <a:avLst/>
          </a:prstGeom>
          <a:noFill/>
          <a:ln w="19050">
            <a:solidFill>
              <a:srgbClr val="92D050"/>
            </a:solidFill>
          </a:ln>
        </p:spPr>
        <p:txBody>
          <a:bodyPr wrap="square" rtlCol="0">
            <a:spAutoFit/>
          </a:bodyPr>
          <a:lstStyle/>
          <a:p>
            <a:r>
              <a:rPr lang="es-CO" dirty="0"/>
              <a:t>Es un relajante</a:t>
            </a:r>
            <a:r>
              <a:rPr lang="es-CO" b="1" u="sng" dirty="0"/>
              <a:t> </a:t>
            </a:r>
            <a:r>
              <a:rPr lang="es-CO" dirty="0"/>
              <a:t>muscular no despolarizante. Ejerce bloqueo competitivo de los receptores</a:t>
            </a:r>
            <a:r>
              <a:rPr lang="es-CO" b="1" u="sng" dirty="0"/>
              <a:t> </a:t>
            </a:r>
            <a:r>
              <a:rPr lang="es-CO" dirty="0"/>
              <a:t>colinérgicos en la placa motora, sin cambiar el potencial de reposo de la membrana muscular. Su acción se inicia con rapidez luego de la inyección IV y alcanza un efecto máximo entre 5 y 6 </a:t>
            </a:r>
            <a:r>
              <a:rPr lang="es-CO" dirty="0" smtClean="0"/>
              <a:t>minutos.</a:t>
            </a:r>
            <a:endParaRPr lang="es-CO" dirty="0"/>
          </a:p>
        </p:txBody>
      </p:sp>
      <p:sp>
        <p:nvSpPr>
          <p:cNvPr id="7" name="6 CuadroTexto"/>
          <p:cNvSpPr txBox="1"/>
          <p:nvPr/>
        </p:nvSpPr>
        <p:spPr>
          <a:xfrm>
            <a:off x="4479776" y="968996"/>
            <a:ext cx="4104456" cy="2585323"/>
          </a:xfrm>
          <a:prstGeom prst="rect">
            <a:avLst/>
          </a:prstGeom>
          <a:noFill/>
          <a:ln w="19050">
            <a:solidFill>
              <a:schemeClr val="accent4"/>
            </a:solidFill>
          </a:ln>
        </p:spPr>
        <p:txBody>
          <a:bodyPr wrap="square" rtlCol="0">
            <a:spAutoFit/>
          </a:bodyPr>
          <a:lstStyle/>
          <a:p>
            <a:r>
              <a:rPr lang="es-CO" b="1" cap="all" dirty="0"/>
              <a:t>DOSIS Y VÍA DE ADMINISTRACIÓN:</a:t>
            </a:r>
            <a:endParaRPr lang="es-CO" dirty="0"/>
          </a:p>
          <a:p>
            <a:r>
              <a:rPr lang="es-CO" dirty="0"/>
              <a:t>Puede administrarse por vía IV o IM. La dosis debe determinarse de acuerdo con la respuesta del paciente. A</a:t>
            </a:r>
            <a:r>
              <a:rPr lang="es-CO" dirty="0" smtClean="0"/>
              <a:t>dultos</a:t>
            </a:r>
            <a:r>
              <a:rPr lang="es-CO" dirty="0"/>
              <a:t>: 0,1 a 0,2mg/kg producen </a:t>
            </a:r>
            <a:r>
              <a:rPr lang="es-CO" dirty="0" smtClean="0"/>
              <a:t>parecía </a:t>
            </a:r>
            <a:r>
              <a:rPr lang="es-CO" dirty="0"/>
              <a:t>de músculos de los miembros; 0,4 a 0,5mg/kg producen relajación abdominal; 0,5 a 0,6mg/kg se requieren para intubación endotraqueal.</a:t>
            </a:r>
          </a:p>
        </p:txBody>
      </p:sp>
      <p:sp>
        <p:nvSpPr>
          <p:cNvPr id="8" name="7 CuadroTexto"/>
          <p:cNvSpPr txBox="1"/>
          <p:nvPr/>
        </p:nvSpPr>
        <p:spPr>
          <a:xfrm>
            <a:off x="251520" y="3717032"/>
            <a:ext cx="4536504" cy="2031325"/>
          </a:xfrm>
          <a:prstGeom prst="rect">
            <a:avLst/>
          </a:prstGeom>
          <a:noFill/>
          <a:ln w="19050">
            <a:solidFill>
              <a:srgbClr val="00B0F0"/>
            </a:solidFill>
          </a:ln>
        </p:spPr>
        <p:txBody>
          <a:bodyPr wrap="square" rtlCol="0">
            <a:spAutoFit/>
          </a:bodyPr>
          <a:lstStyle/>
          <a:p>
            <a:r>
              <a:rPr lang="es-CO" b="1" cap="all" dirty="0"/>
              <a:t>REACCIONES SECUNDARIAS Y ADVERSAS:</a:t>
            </a:r>
            <a:endParaRPr lang="es-CO" dirty="0"/>
          </a:p>
          <a:p>
            <a:r>
              <a:rPr lang="es-CO" dirty="0"/>
              <a:t>Eritema, edema, erupciones, enrojecimiento, taquicardia, hipotensión arterial, </a:t>
            </a:r>
            <a:r>
              <a:rPr lang="es-CO" dirty="0" smtClean="0"/>
              <a:t>broncoespasmo </a:t>
            </a:r>
            <a:r>
              <a:rPr lang="es-CO" dirty="0"/>
              <a:t>y colapso circulatorio (por la rápida liberación de histamina).Arritmias</a:t>
            </a:r>
            <a:r>
              <a:rPr lang="es-CO" b="1" u="sng" dirty="0"/>
              <a:t> </a:t>
            </a:r>
            <a:r>
              <a:rPr lang="es-CO" dirty="0"/>
              <a:t>cardíacas, salivación excesiva, apnea prolongada, depresión respiratoria.</a:t>
            </a:r>
          </a:p>
        </p:txBody>
      </p:sp>
      <p:sp>
        <p:nvSpPr>
          <p:cNvPr id="9" name="8 CuadroTexto"/>
          <p:cNvSpPr txBox="1"/>
          <p:nvPr/>
        </p:nvSpPr>
        <p:spPr>
          <a:xfrm>
            <a:off x="5045714" y="3717032"/>
            <a:ext cx="3528392" cy="2308324"/>
          </a:xfrm>
          <a:prstGeom prst="rect">
            <a:avLst/>
          </a:prstGeom>
          <a:noFill/>
          <a:ln w="19050">
            <a:solidFill>
              <a:srgbClr val="00B050"/>
            </a:solidFill>
          </a:ln>
        </p:spPr>
        <p:txBody>
          <a:bodyPr wrap="square" rtlCol="0">
            <a:spAutoFit/>
          </a:bodyPr>
          <a:lstStyle/>
          <a:p>
            <a:r>
              <a:rPr lang="es-CO" b="1" cap="all" dirty="0"/>
              <a:t>CONTRAINDICACIONES:</a:t>
            </a:r>
            <a:endParaRPr lang="es-CO" dirty="0"/>
          </a:p>
          <a:p>
            <a:r>
              <a:rPr lang="es-CO" dirty="0"/>
              <a:t>Hipersensibilidad a la </a:t>
            </a:r>
            <a:r>
              <a:rPr lang="es-CO" dirty="0" smtClean="0"/>
              <a:t>tubo curarina.</a:t>
            </a:r>
            <a:r>
              <a:rPr lang="es-CO" dirty="0"/>
              <a:t> No debiera administrarse si no se dispone de rápido acceso a facilidades para la intubación traqueal, respiración artificial, y tratamiento con oxígeno y antídotos.</a:t>
            </a:r>
          </a:p>
        </p:txBody>
      </p:sp>
      <p:sp>
        <p:nvSpPr>
          <p:cNvPr id="10" name="9 Rectángulo"/>
          <p:cNvSpPr/>
          <p:nvPr/>
        </p:nvSpPr>
        <p:spPr>
          <a:xfrm>
            <a:off x="1068743" y="0"/>
            <a:ext cx="5072222" cy="923330"/>
          </a:xfrm>
          <a:prstGeom prst="rect">
            <a:avLst/>
          </a:prstGeom>
          <a:noFill/>
        </p:spPr>
        <p:txBody>
          <a:bodyPr wrap="none" lIns="91440" tIns="45720" rIns="91440" bIns="45720">
            <a:spAutoFit/>
          </a:bodyPr>
          <a:lstStyle/>
          <a:p>
            <a:pPr algn="ctr"/>
            <a:r>
              <a:rPr lang="es-ES" sz="5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1">
                      <a:satMod val="175000"/>
                      <a:alpha val="40000"/>
                    </a:schemeClr>
                  </a:glow>
                  <a:reflection blurRad="12700" stA="28000" endPos="45000" dist="1000" dir="5400000" sy="-100000" algn="bl" rotWithShape="0"/>
                </a:effectLst>
              </a:rPr>
              <a:t>Tubo curarina</a:t>
            </a:r>
            <a:endParaRPr lang="es-ES" sz="5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glow rad="139700">
                  <a:schemeClr val="accent1">
                    <a:satMod val="175000"/>
                    <a:alpha val="40000"/>
                  </a:schemeClr>
                </a:glow>
                <a:reflection blurRad="12700" stA="28000" endPos="45000" dist="1000" dir="5400000" sy="-100000" algn="bl" rotWithShape="0"/>
              </a:effectLst>
            </a:endParaRPr>
          </a:p>
        </p:txBody>
      </p:sp>
    </p:spTree>
    <p:extLst>
      <p:ext uri="{BB962C8B-B14F-4D97-AF65-F5344CB8AC3E}">
        <p14:creationId xmlns:p14="http://schemas.microsoft.com/office/powerpoint/2010/main" val="305759305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additive="base">
                                        <p:cTn id="7" dur="500" fill="hold"/>
                                        <p:tgtEl>
                                          <p:spTgt spid="10"/>
                                        </p:tgtEl>
                                        <p:attrNameLst>
                                          <p:attrName>ppt_x</p:attrName>
                                        </p:attrNameLst>
                                      </p:cBhvr>
                                      <p:tavLst>
                                        <p:tav tm="0">
                                          <p:val>
                                            <p:strVal val="#ppt_x"/>
                                          </p:val>
                                        </p:tav>
                                        <p:tav tm="100000">
                                          <p:val>
                                            <p:strVal val="#ppt_x"/>
                                          </p:val>
                                        </p:tav>
                                      </p:tavLst>
                                    </p:anim>
                                    <p:anim calcmode="lin" valueType="num">
                                      <p:cBhvr additive="base">
                                        <p:cTn id="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wipe(down)">
                                      <p:cBhvr>
                                        <p:cTn id="13" dur="500"/>
                                        <p:tgtEl>
                                          <p:spTgt spid="6"/>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circle(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circle(in)">
                                      <p:cBhvr>
                                        <p:cTn id="23" dur="2000"/>
                                        <p:tgtEl>
                                          <p:spTgt spid="8"/>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9"/>
                                        </p:tgtEl>
                                        <p:attrNameLst>
                                          <p:attrName>style.visibility</p:attrName>
                                        </p:attrNameLst>
                                      </p:cBhvr>
                                      <p:to>
                                        <p:strVal val="visible"/>
                                      </p:to>
                                    </p:set>
                                    <p:animEffect transition="in" filter="fade">
                                      <p:cBhvr>
                                        <p:cTn id="2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CO"/>
          </a:p>
        </p:txBody>
      </p:sp>
      <p:sp>
        <p:nvSpPr>
          <p:cNvPr id="3" name="2 Subtítulo"/>
          <p:cNvSpPr>
            <a:spLocks noGrp="1"/>
          </p:cNvSpPr>
          <p:nvPr>
            <p:ph type="subTitle" idx="1"/>
          </p:nvPr>
        </p:nvSpPr>
        <p:spPr/>
        <p:txBody>
          <a:bodyPr/>
          <a:lstStyle/>
          <a:p>
            <a:endParaRPr lang="es-CO"/>
          </a:p>
        </p:txBody>
      </p:sp>
      <p:pic>
        <p:nvPicPr>
          <p:cNvPr id="4" name="3 Imagen"/>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9144000" cy="6858000"/>
          </a:xfrm>
          <a:prstGeom prst="rect">
            <a:avLst/>
          </a:prstGeom>
        </p:spPr>
      </p:pic>
      <p:sp>
        <p:nvSpPr>
          <p:cNvPr id="6" name="5 Rectángulo"/>
          <p:cNvSpPr/>
          <p:nvPr/>
        </p:nvSpPr>
        <p:spPr>
          <a:xfrm>
            <a:off x="2759334" y="1556792"/>
            <a:ext cx="5883342" cy="1569660"/>
          </a:xfrm>
          <a:prstGeom prst="rect">
            <a:avLst/>
          </a:prstGeom>
          <a:noFill/>
        </p:spPr>
        <p:txBody>
          <a:bodyPr wrap="none" lIns="91440" tIns="45720" rIns="91440" bIns="45720">
            <a:spAutoFit/>
          </a:bodyPr>
          <a:lstStyle/>
          <a:p>
            <a:pPr algn="ctr"/>
            <a:r>
              <a:rPr lang="es-ES" sz="9600" b="1" cap="none" spc="300" dirty="0" smtClean="0">
                <a:ln w="11430" cmpd="sng">
                  <a:solidFill>
                    <a:schemeClr val="accent4"/>
                  </a:solidFill>
                  <a:prstDash val="solid"/>
                  <a:miter lim="800000"/>
                </a:ln>
                <a:solidFill>
                  <a:schemeClr val="accent4">
                    <a:lumMod val="20000"/>
                    <a:lumOff val="80000"/>
                  </a:schemeClr>
                </a:solidFill>
                <a:effectLst>
                  <a:glow rad="101600">
                    <a:schemeClr val="accent4">
                      <a:satMod val="175000"/>
                      <a:alpha val="40000"/>
                    </a:schemeClr>
                  </a:glow>
                  <a:reflection blurRad="6350" stA="60000" endA="900" endPos="58000" dir="5400000" sy="-100000" algn="bl" rotWithShape="0"/>
                </a:effectLst>
              </a:rPr>
              <a:t>GRACIAS…</a:t>
            </a:r>
            <a:endParaRPr lang="es-ES" sz="9600" b="1" cap="none" spc="300" dirty="0">
              <a:ln w="11430" cmpd="sng">
                <a:solidFill>
                  <a:schemeClr val="accent4"/>
                </a:solidFill>
                <a:prstDash val="solid"/>
                <a:miter lim="800000"/>
              </a:ln>
              <a:solidFill>
                <a:schemeClr val="accent4">
                  <a:lumMod val="20000"/>
                  <a:lumOff val="80000"/>
                </a:schemeClr>
              </a:solidFill>
              <a:effectLst>
                <a:glow rad="101600">
                  <a:schemeClr val="accent4">
                    <a:satMod val="175000"/>
                    <a:alpha val="40000"/>
                  </a:schemeClr>
                </a:glow>
                <a:reflection blurRad="6350" stA="60000" endA="900" endPos="58000" dir="5400000" sy="-100000" algn="bl" rotWithShape="0"/>
              </a:effectLst>
            </a:endParaRPr>
          </a:p>
        </p:txBody>
      </p:sp>
      <p:pic>
        <p:nvPicPr>
          <p:cNvPr id="7" name="6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174865" y="3284984"/>
            <a:ext cx="2803449" cy="2304256"/>
          </a:xfrm>
          <a:prstGeom prst="rect">
            <a:avLst/>
          </a:prstGeom>
          <a:ln>
            <a:noFill/>
          </a:ln>
          <a:effectLst>
            <a:softEdge rad="112500"/>
          </a:effectLst>
        </p:spPr>
      </p:pic>
      <p:pic>
        <p:nvPicPr>
          <p:cNvPr id="8" name="7 Imagen"/>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3528" y="116633"/>
            <a:ext cx="2435806" cy="2376264"/>
          </a:xfrm>
          <a:prstGeom prst="rect">
            <a:avLst/>
          </a:prstGeom>
          <a:ln>
            <a:noFill/>
          </a:ln>
          <a:effectLst>
            <a:softEdge rad="112500"/>
          </a:effectLst>
        </p:spPr>
      </p:pic>
    </p:spTree>
    <p:extLst>
      <p:ext uri="{BB962C8B-B14F-4D97-AF65-F5344CB8AC3E}">
        <p14:creationId xmlns:p14="http://schemas.microsoft.com/office/powerpoint/2010/main" val="126240646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heel(1)">
                                      <p:cBhvr>
                                        <p:cTn id="7" dur="20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687</Words>
  <Application>Microsoft Office PowerPoint</Application>
  <PresentationFormat>Presentación en pantalla (4:3)</PresentationFormat>
  <Paragraphs>64</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Usuario</cp:lastModifiedBy>
  <cp:revision>12</cp:revision>
  <dcterms:created xsi:type="dcterms:W3CDTF">2014-10-02T23:23:49Z</dcterms:created>
  <dcterms:modified xsi:type="dcterms:W3CDTF">2014-10-03T02:01:46Z</dcterms:modified>
</cp:coreProperties>
</file>